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3" y="285728"/>
            <a:ext cx="8751155" cy="628654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1428736"/>
            <a:ext cx="62150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Упражнения для развития восприятия детей </a:t>
            </a:r>
            <a:r>
              <a:rPr lang="ru-RU" sz="32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32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возраста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6" name="Подзаголовок 2"/>
          <p:cNvSpPr/>
          <p:nvPr/>
        </p:nvSpPr>
        <p:spPr>
          <a:xfrm>
            <a:off x="432000" y="404640"/>
            <a:ext cx="8063999" cy="53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  <a:defRPr sz="1800">
                <a:solidFill>
                  <a:srgbClr val="663399"/>
                </a:solidFill>
              </a:defRPr>
            </a:pP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FF"/>
                </a:solidFill>
                <a:latin typeface="Bookman Old Style" pitchFamily="18"/>
                <a:ea typeface="Microsoft YaHei" pitchFamily="2"/>
                <a:cs typeface="Mangal" pitchFamily="2"/>
              </a:rPr>
              <a:t>ОГБУ «Реабилитационный центр для детей и подростков с ограниченными возможностями им. В.З.Гетманского»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1433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2600">
                <a:solidFill>
                  <a:srgbClr val="663399"/>
                </a:solidFill>
              </a:defRPr>
            </a:pPr>
            <a:r>
              <a:rPr lang="ru-RU" sz="2000" dirty="0" smtClean="0">
                <a:solidFill>
                  <a:srgbClr val="0000FF"/>
                </a:solidFill>
                <a:latin typeface="Bookman Old Style" pitchFamily="18"/>
                <a:ea typeface="Microsoft YaHei" pitchFamily="2"/>
                <a:cs typeface="Mangal" pitchFamily="2"/>
              </a:rPr>
              <a:t>подготовила: инструктор по труду Малышева С.Н.</a:t>
            </a:r>
            <a:endParaRPr lang="ru-RU" sz="2000" dirty="0">
              <a:solidFill>
                <a:srgbClr val="0000FF"/>
              </a:solidFill>
              <a:latin typeface="Bookman Old Style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571612"/>
            <a:ext cx="65008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Цель:</a:t>
            </a:r>
            <a:r>
              <a:rPr lang="ru-RU" sz="2800" dirty="0" smtClean="0">
                <a:solidFill>
                  <a:srgbClr val="002060"/>
                </a:solidFill>
              </a:rPr>
              <a:t> обучение визуальному восприятию и координация глаз, рук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Задание:</a:t>
            </a:r>
            <a:r>
              <a:rPr lang="ru-RU" sz="2800" dirty="0" smtClean="0">
                <a:solidFill>
                  <a:srgbClr val="002060"/>
                </a:solidFill>
              </a:rPr>
              <a:t> положить </a:t>
            </a:r>
            <a:r>
              <a:rPr lang="ru-RU" sz="2800" dirty="0" smtClean="0">
                <a:solidFill>
                  <a:srgbClr val="002060"/>
                </a:solidFill>
              </a:rPr>
              <a:t>6 больших и 6 маленьких кубиков </a:t>
            </a:r>
            <a:r>
              <a:rPr lang="ru-RU" sz="2800" dirty="0" smtClean="0">
                <a:solidFill>
                  <a:srgbClr val="002060"/>
                </a:solidFill>
              </a:rPr>
              <a:t>на «планшет</a:t>
            </a:r>
            <a:r>
              <a:rPr lang="ru-RU" sz="2800" dirty="0" smtClean="0">
                <a:solidFill>
                  <a:srgbClr val="002060"/>
                </a:solidFill>
              </a:rPr>
              <a:t>», в соответствии с цветом и размеру.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Материал:</a:t>
            </a:r>
            <a:r>
              <a:rPr lang="ru-RU" sz="2800" dirty="0" smtClean="0">
                <a:solidFill>
                  <a:srgbClr val="002060"/>
                </a:solidFill>
              </a:rPr>
              <a:t> </a:t>
            </a:r>
            <a:r>
              <a:rPr lang="ru-RU" sz="2800" dirty="0" smtClean="0">
                <a:solidFill>
                  <a:srgbClr val="002060"/>
                </a:solidFill>
              </a:rPr>
              <a:t>12 кубиков , </a:t>
            </a:r>
            <a:r>
              <a:rPr lang="ru-RU" sz="2800" dirty="0" smtClean="0">
                <a:solidFill>
                  <a:srgbClr val="002060"/>
                </a:solidFill>
              </a:rPr>
              <a:t>несколько листов белой </a:t>
            </a:r>
            <a:r>
              <a:rPr lang="ru-RU" sz="2800" dirty="0" smtClean="0">
                <a:solidFill>
                  <a:srgbClr val="002060"/>
                </a:solidFill>
              </a:rPr>
              <a:t>бумаги с прорисованной схемой.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«Дорога в школу»</a:t>
            </a:r>
            <a:endParaRPr lang="ru-RU" sz="32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cuments\синяя птица\блоки Дьенеша\kartochki-simvoly-po-blokam-denesha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48744" y="2523166"/>
            <a:ext cx="3331868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6500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Предлагаем ребенку помочь детям, которые идут в школу. Большие кубики выкладывает взрослый, маленькие для ребенка. Берем синий большой кубик и положим на соответствующее место.</a:t>
            </a:r>
          </a:p>
        </p:txBody>
      </p:sp>
      <p:sp>
        <p:nvSpPr>
          <p:cNvPr id="4" name="Прямоугольник 3"/>
          <p:cNvSpPr/>
          <p:nvPr/>
        </p:nvSpPr>
        <p:spPr>
          <a:xfrm rot="20917668">
            <a:off x="3844788" y="5203870"/>
            <a:ext cx="678117" cy="66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3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pic>
        <p:nvPicPr>
          <p:cNvPr id="3" name="Picture 2" descr="C:\Users\1\Documents\синяя птица\блоки Дьенеша\kartochki-simvoly-po-blokam-denesha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48744" y="2523166"/>
            <a:ext cx="3331868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917668">
            <a:off x="3844788" y="5203870"/>
            <a:ext cx="678117" cy="66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928670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Даем ребенку маленький красный кубик и просим положить кубик на </a:t>
            </a:r>
            <a:r>
              <a:rPr lang="ru-RU" sz="2800" smtClean="0">
                <a:solidFill>
                  <a:srgbClr val="002060"/>
                </a:solidFill>
              </a:rPr>
              <a:t>отмеченное место</a:t>
            </a:r>
            <a:r>
              <a:rPr lang="ru-RU" sz="2800" dirty="0" smtClean="0">
                <a:solidFill>
                  <a:srgbClr val="002060"/>
                </a:solidFill>
              </a:rPr>
              <a:t>.  </a:t>
            </a:r>
          </a:p>
        </p:txBody>
      </p:sp>
      <p:sp>
        <p:nvSpPr>
          <p:cNvPr id="6" name="Прямоугольник 5"/>
          <p:cNvSpPr/>
          <p:nvPr/>
        </p:nvSpPr>
        <p:spPr>
          <a:xfrm rot="20748640">
            <a:off x="3210323" y="542490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928670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Если ребенок самостоятельно выполняет задание, тогда сокращаем свою помощь. Поощрение ребенка.  </a:t>
            </a:r>
          </a:p>
        </p:txBody>
      </p:sp>
      <p:pic>
        <p:nvPicPr>
          <p:cNvPr id="4" name="Picture 2" descr="C:\Users\1\Documents\синяя птица\блоки Дьенеша\kartochki-simvoly-po-blokam-denesha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48744" y="2523166"/>
            <a:ext cx="3331868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917668">
            <a:off x="3844788" y="5203870"/>
            <a:ext cx="678117" cy="66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748640">
            <a:off x="3210323" y="542490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76676">
            <a:off x="1273019" y="3489358"/>
            <a:ext cx="678117" cy="661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480866">
            <a:off x="1344459" y="4346614"/>
            <a:ext cx="678117" cy="661957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744056">
            <a:off x="3000030" y="4145286"/>
            <a:ext cx="678117" cy="661957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0748640">
            <a:off x="2053893" y="3554098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0401970">
            <a:off x="1625265" y="5054298"/>
            <a:ext cx="500066" cy="50006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401970">
            <a:off x="2642088" y="3642228"/>
            <a:ext cx="500066" cy="50006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0401970">
            <a:off x="3785096" y="4213732"/>
            <a:ext cx="500066" cy="5000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0401970">
            <a:off x="1927708" y="5499616"/>
            <a:ext cx="500066" cy="5000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0917668">
            <a:off x="4344854" y="3989424"/>
            <a:ext cx="678117" cy="66195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0917668">
            <a:off x="2487466" y="5275308"/>
            <a:ext cx="678117" cy="66195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Упражнение «Сложи узор»</a:t>
            </a:r>
            <a:endParaRPr lang="ru-RU" sz="32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65008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Цель: </a:t>
            </a:r>
            <a:r>
              <a:rPr lang="ru-RU" sz="2800" dirty="0" smtClean="0">
                <a:solidFill>
                  <a:srgbClr val="002060"/>
                </a:solidFill>
              </a:rPr>
              <a:t>	 обучение визуальному восприятию и координация </a:t>
            </a:r>
            <a:r>
              <a:rPr lang="ru-RU" sz="2800" dirty="0" smtClean="0">
                <a:solidFill>
                  <a:srgbClr val="002060"/>
                </a:solidFill>
              </a:rPr>
              <a:t>глаз и рук, отличать </a:t>
            </a:r>
            <a:r>
              <a:rPr lang="ru-RU" sz="2800" dirty="0" smtClean="0">
                <a:solidFill>
                  <a:srgbClr val="002060"/>
                </a:solidFill>
              </a:rPr>
              <a:t>друг от друга образцы и строить по ним</a:t>
            </a: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Задание</a:t>
            </a:r>
            <a:r>
              <a:rPr lang="ru-RU" sz="2800" dirty="0" smtClean="0">
                <a:solidFill>
                  <a:srgbClr val="002060"/>
                </a:solidFill>
              </a:rPr>
              <a:t>: 	сложить по образцу фигуру из </a:t>
            </a:r>
            <a:r>
              <a:rPr lang="ru-RU" sz="2800" dirty="0" smtClean="0">
                <a:solidFill>
                  <a:srgbClr val="002060"/>
                </a:solidFill>
              </a:rPr>
              <a:t>4 кубиков</a:t>
            </a: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Материал</a:t>
            </a:r>
            <a:r>
              <a:rPr lang="ru-RU" sz="2800" dirty="0" smtClean="0">
                <a:solidFill>
                  <a:srgbClr val="002060"/>
                </a:solidFill>
              </a:rPr>
              <a:t>: 	</a:t>
            </a:r>
            <a:r>
              <a:rPr lang="ru-RU" sz="2800" dirty="0" smtClean="0">
                <a:solidFill>
                  <a:srgbClr val="002060"/>
                </a:solidFill>
              </a:rPr>
              <a:t>4 кубика Никитина, рабочие </a:t>
            </a:r>
            <a:r>
              <a:rPr lang="ru-RU" sz="2800" dirty="0" smtClean="0">
                <a:solidFill>
                  <a:srgbClr val="002060"/>
                </a:solidFill>
              </a:rPr>
              <a:t>листы «Сложи узор – </a:t>
            </a:r>
            <a:r>
              <a:rPr lang="ru-RU" sz="2800" dirty="0" smtClean="0">
                <a:solidFill>
                  <a:srgbClr val="002060"/>
                </a:solidFill>
              </a:rPr>
              <a:t>А», карточки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Прозрачный лоток </a:t>
            </a:r>
            <a:r>
              <a:rPr lang="ru-RU" sz="2800" dirty="0" smtClean="0">
                <a:solidFill>
                  <a:srgbClr val="002060"/>
                </a:solidFill>
              </a:rPr>
              <a:t>для </a:t>
            </a:r>
            <a:r>
              <a:rPr lang="ru-RU" sz="2800" dirty="0" smtClean="0">
                <a:solidFill>
                  <a:srgbClr val="002060"/>
                </a:solidFill>
              </a:rPr>
              <a:t>4 кубиков.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1\Downloads\f8865201d6545c0976f15261e1babb1f.jpg"/>
          <p:cNvPicPr>
            <a:picLocks noChangeAspect="1" noChangeArrowheads="1"/>
          </p:cNvPicPr>
          <p:nvPr/>
        </p:nvPicPr>
        <p:blipFill>
          <a:blip r:embed="rId3" cstate="print"/>
          <a:srcRect l="8333" t="2778" r="5555" b="-1"/>
          <a:stretch>
            <a:fillRect/>
          </a:stretch>
        </p:blipFill>
        <p:spPr bwMode="auto">
          <a:xfrm>
            <a:off x="6929454" y="4572008"/>
            <a:ext cx="1745128" cy="197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14356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Выбираем задание от простого к сложному. </a:t>
            </a: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Узоры СУ -А1 дорожки, </a:t>
            </a:r>
          </a:p>
          <a:p>
            <a:pPr marL="36576" lvl="0" algn="just"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       СУ-А2,3,4 квадраты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26627" name="Picture 3" descr="C:\Users\1\Documents\синяя птица\блоки Дьенеша\сложи узор\сложи узор А В\Слайд3.JPG"/>
          <p:cNvPicPr>
            <a:picLocks noChangeAspect="1" noChangeArrowheads="1"/>
          </p:cNvPicPr>
          <p:nvPr/>
        </p:nvPicPr>
        <p:blipFill>
          <a:blip r:embed="rId3"/>
          <a:srcRect l="2222" t="6666" r="-1" b="70000"/>
          <a:stretch>
            <a:fillRect/>
          </a:stretch>
        </p:blipFill>
        <p:spPr bwMode="auto">
          <a:xfrm>
            <a:off x="714348" y="3571876"/>
            <a:ext cx="6286544" cy="20002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142984"/>
            <a:ext cx="6572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lvl="0" indent="-457200" algn="just">
              <a:buClr>
                <a:schemeClr val="accent1"/>
              </a:buClr>
              <a:buSzPct val="80000"/>
              <a:buAutoNum type="arabicPeriod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Садимся напротив ребенка.</a:t>
            </a:r>
          </a:p>
          <a:p>
            <a:pPr marL="493776" indent="-457200" algn="just">
              <a:buClr>
                <a:schemeClr val="accent1"/>
              </a:buClr>
              <a:buSzPct val="80000"/>
              <a:buFontTx/>
              <a:buAutoNum type="arabicPeriod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Берем рабочий лист с прорисованной схемой для 4 кубиков и показываем ребенку, как можно положить кубики </a:t>
            </a:r>
            <a:r>
              <a:rPr lang="ru-RU" sz="2800" dirty="0" smtClean="0">
                <a:solidFill>
                  <a:srgbClr val="002060"/>
                </a:solidFill>
              </a:rPr>
              <a:t>в прозрачный лоток на </a:t>
            </a:r>
            <a:r>
              <a:rPr lang="ru-RU" sz="2800" dirty="0" smtClean="0">
                <a:solidFill>
                  <a:srgbClr val="002060"/>
                </a:solidFill>
              </a:rPr>
              <a:t>отмеченное место.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00042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Последовательность выполнения 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3" descr="C:\Users\1\Documents\синяя птица\блоки Дьенеша\сложи узор\сложи узор А В\Слайд3.JPG"/>
          <p:cNvPicPr>
            <a:picLocks noChangeAspect="1" noChangeArrowheads="1"/>
          </p:cNvPicPr>
          <p:nvPr/>
        </p:nvPicPr>
        <p:blipFill>
          <a:blip r:embed="rId3"/>
          <a:srcRect l="80471" t="18429" r="9187" b="73814"/>
          <a:stretch>
            <a:fillRect/>
          </a:stretch>
        </p:blipFill>
        <p:spPr bwMode="auto">
          <a:xfrm>
            <a:off x="4572000" y="4000504"/>
            <a:ext cx="2143140" cy="21431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776" lvl="0" indent="-457200" algn="just"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3. Даем </a:t>
            </a:r>
            <a:r>
              <a:rPr lang="ru-RU" sz="2800" dirty="0" smtClean="0">
                <a:solidFill>
                  <a:srgbClr val="002060"/>
                </a:solidFill>
              </a:rPr>
              <a:t>ребенку 4 кубика и </a:t>
            </a:r>
            <a:r>
              <a:rPr lang="ru-RU" sz="2800" dirty="0" smtClean="0">
                <a:solidFill>
                  <a:srgbClr val="002060"/>
                </a:solidFill>
              </a:rPr>
              <a:t>просим его положить кубики в лоток на </a:t>
            </a:r>
            <a:r>
              <a:rPr lang="ru-RU" sz="2800" dirty="0" smtClean="0">
                <a:solidFill>
                  <a:srgbClr val="002060"/>
                </a:solidFill>
              </a:rPr>
              <a:t>соответствующее место</a:t>
            </a:r>
            <a:r>
              <a:rPr lang="ru-RU" sz="2800" dirty="0" smtClean="0">
                <a:solidFill>
                  <a:srgbClr val="002060"/>
                </a:solidFill>
              </a:rPr>
              <a:t>. Поощрение </a:t>
            </a:r>
            <a:r>
              <a:rPr lang="ru-RU" sz="2800" dirty="0" smtClean="0">
                <a:solidFill>
                  <a:srgbClr val="002060"/>
                </a:solidFill>
              </a:rPr>
              <a:t>ребенка.</a:t>
            </a:r>
            <a:endParaRPr lang="ru-RU" sz="2800" dirty="0"/>
          </a:p>
        </p:txBody>
      </p:sp>
      <p:pic>
        <p:nvPicPr>
          <p:cNvPr id="3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pic>
        <p:nvPicPr>
          <p:cNvPr id="5" name="Picture 3" descr="C:\Users\1\Pictures\2023 дети\фото июль2023\20230718_172542.jpg"/>
          <p:cNvPicPr>
            <a:picLocks noChangeAspect="1" noChangeArrowheads="1"/>
          </p:cNvPicPr>
          <p:nvPr/>
        </p:nvPicPr>
        <p:blipFill>
          <a:blip r:embed="rId3" cstate="print"/>
          <a:srcRect l="20807" t="9204" r="24337" b="18916"/>
          <a:stretch>
            <a:fillRect/>
          </a:stretch>
        </p:blipFill>
        <p:spPr bwMode="auto">
          <a:xfrm rot="5400000">
            <a:off x="2279177" y="2935741"/>
            <a:ext cx="2718404" cy="3562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cuments\синяя птица\блоки Дьенеша\сложи узор\сложи узор А В\Слайд3.JPG"/>
          <p:cNvPicPr>
            <a:picLocks noChangeAspect="1" noChangeArrowheads="1"/>
          </p:cNvPicPr>
          <p:nvPr/>
        </p:nvPicPr>
        <p:blipFill>
          <a:blip r:embed="rId2"/>
          <a:srcRect l="2222" t="30000"/>
          <a:stretch>
            <a:fillRect/>
          </a:stretch>
        </p:blipFill>
        <p:spPr bwMode="auto">
          <a:xfrm>
            <a:off x="1142976" y="1571611"/>
            <a:ext cx="5214974" cy="4977919"/>
          </a:xfrm>
          <a:prstGeom prst="rect">
            <a:avLst/>
          </a:prstGeom>
          <a:noFill/>
        </p:spPr>
      </p:pic>
      <p:pic>
        <p:nvPicPr>
          <p:cNvPr id="3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3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714356"/>
            <a:ext cx="5515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Постепенно задания усложняются.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3" y="285728"/>
            <a:ext cx="8751155" cy="6286544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5786" y="2071678"/>
            <a:ext cx="62150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Упражнение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«Класть кубики на отмеченное место»</a:t>
            </a:r>
            <a:endParaRPr lang="ru-RU" sz="3200" b="1" dirty="0" smtClean="0">
              <a:solidFill>
                <a:srgbClr val="FF000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0"/>
            <a:ext cx="67151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Цель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r>
              <a:rPr lang="ru-RU" sz="2800" dirty="0" smtClean="0">
                <a:solidFill>
                  <a:srgbClr val="002060"/>
                </a:solidFill>
              </a:rPr>
              <a:t> обучение визуальному восприятию и координация глаз, рук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Задание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r>
              <a:rPr lang="ru-RU" sz="2800" dirty="0" smtClean="0">
                <a:solidFill>
                  <a:srgbClr val="002060"/>
                </a:solidFill>
              </a:rPr>
              <a:t> положить 4 кубика на «планшет»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Материал:</a:t>
            </a:r>
            <a:r>
              <a:rPr lang="ru-RU" sz="2800" dirty="0" smtClean="0">
                <a:solidFill>
                  <a:srgbClr val="002060"/>
                </a:solidFill>
              </a:rPr>
              <a:t> 4 кубика, несколько листов белой бумаги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dirty="0" smtClean="0">
                <a:solidFill>
                  <a:srgbClr val="002060"/>
                </a:solidFill>
              </a:rPr>
              <a:t>или картона, широкий фломастер</a:t>
            </a:r>
          </a:p>
          <a:p>
            <a:pPr algn="just">
              <a:defRPr sz="2600">
                <a:solidFill>
                  <a:srgbClr val="663399"/>
                </a:solidFill>
              </a:defRPr>
            </a:pPr>
            <a:endParaRPr lang="ru-RU" sz="2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285860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Подготовьте несколько рабочих листов, перенеся очертания четырех кубиков на бумагу и рисуя возникающие линии. Изготовьте таким способом много образцов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1" name="Picture 3" descr="C:\Users\1\Documents\синяя птица\блоки Дьенеша\115172173_Kubiki.jpg"/>
          <p:cNvPicPr>
            <a:picLocks noChangeAspect="1" noChangeArrowheads="1"/>
          </p:cNvPicPr>
          <p:nvPr/>
        </p:nvPicPr>
        <p:blipFill>
          <a:blip r:embed="rId3"/>
          <a:srcRect l="58226" t="31613" r="-5361" b="18887"/>
          <a:stretch>
            <a:fillRect/>
          </a:stretch>
        </p:blipFill>
        <p:spPr bwMode="auto">
          <a:xfrm>
            <a:off x="5286380" y="3429000"/>
            <a:ext cx="1785950" cy="2643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5072074"/>
            <a:ext cx="85725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3286124"/>
            <a:ext cx="928694" cy="85725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285860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Положите 1 из рабочих листков на стол и дайте ребенку </a:t>
            </a:r>
            <a:r>
              <a:rPr lang="ru-RU" sz="2800" dirty="0" smtClean="0">
                <a:solidFill>
                  <a:srgbClr val="002060"/>
                </a:solidFill>
              </a:rPr>
              <a:t>красный </a:t>
            </a:r>
            <a:r>
              <a:rPr lang="ru-RU" sz="2800" dirty="0" smtClean="0">
                <a:solidFill>
                  <a:srgbClr val="002060"/>
                </a:solidFill>
              </a:rPr>
              <a:t>кубик. </a:t>
            </a:r>
            <a:r>
              <a:rPr lang="ru-RU" sz="2800" dirty="0" smtClean="0">
                <a:solidFill>
                  <a:srgbClr val="002060"/>
                </a:solidFill>
              </a:rPr>
              <a:t>Покажите на отмеченное место и скажите: «Положи его сюда!».</a:t>
            </a:r>
          </a:p>
        </p:txBody>
      </p:sp>
      <p:pic>
        <p:nvPicPr>
          <p:cNvPr id="4" name="Picture 3" descr="C:\Users\1\Documents\синяя птица\блоки Дьенеша\115172173_Kubiki.jpg"/>
          <p:cNvPicPr>
            <a:picLocks noChangeAspect="1" noChangeArrowheads="1"/>
          </p:cNvPicPr>
          <p:nvPr/>
        </p:nvPicPr>
        <p:blipFill>
          <a:blip r:embed="rId3"/>
          <a:srcRect l="58226" t="31613" r="-5361" b="18887"/>
          <a:stretch>
            <a:fillRect/>
          </a:stretch>
        </p:blipFill>
        <p:spPr bwMode="auto">
          <a:xfrm>
            <a:off x="5286380" y="3429000"/>
            <a:ext cx="1785950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5000636"/>
            <a:ext cx="857256" cy="78581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6143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Возьмите его руку и положите  кубик на соответствующее место. Похвалите ребенка и повторите действие, пока все кубики не будут лежать на своих местах. </a:t>
            </a:r>
          </a:p>
        </p:txBody>
      </p:sp>
      <p:pic>
        <p:nvPicPr>
          <p:cNvPr id="4" name="Picture 3" descr="C:\Users\1\Documents\синяя птица\блоки Дьенеша\115172173_Kubiki.jpg"/>
          <p:cNvPicPr>
            <a:picLocks noChangeAspect="1" noChangeArrowheads="1"/>
          </p:cNvPicPr>
          <p:nvPr/>
        </p:nvPicPr>
        <p:blipFill>
          <a:blip r:embed="rId3"/>
          <a:srcRect l="58226" t="31613" r="-5361" b="18887"/>
          <a:stretch>
            <a:fillRect/>
          </a:stretch>
        </p:blipFill>
        <p:spPr bwMode="auto">
          <a:xfrm>
            <a:off x="5286380" y="3429000"/>
            <a:ext cx="1785950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4929198"/>
            <a:ext cx="857256" cy="785818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3357562"/>
            <a:ext cx="857256" cy="785818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4214818"/>
            <a:ext cx="857256" cy="785818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5000636"/>
            <a:ext cx="857256" cy="7858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33246"/>
            <a:ext cx="6286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Возьмите второй листок и  действуйте тем же способом, но в этот раз, кладя четвертый кубик, не указывайте на оставшееся свободное место. Скажите только: «Положи его сюда!» - и наблюдайте, найдет ли  ребенок свободное место и положит ли туда кубик. Понемногу сокращайте свою помощь, пока он не выполнит задание самостоятельно.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071546"/>
            <a:ext cx="6572296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</a:rPr>
              <a:t>Цель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r>
              <a:rPr lang="ru-RU" sz="2800" dirty="0" smtClean="0">
                <a:solidFill>
                  <a:srgbClr val="002060"/>
                </a:solidFill>
              </a:rPr>
              <a:t> обучение визуальному восприятию и координация глаз, рук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</a:rPr>
              <a:t>Задание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r>
              <a:rPr lang="ru-RU" sz="2800" dirty="0" smtClean="0">
                <a:solidFill>
                  <a:srgbClr val="002060"/>
                </a:solidFill>
              </a:rPr>
              <a:t> наклеить детали на соответствующее место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</a:rPr>
              <a:t>Материал:</a:t>
            </a:r>
            <a:r>
              <a:rPr lang="ru-RU" sz="2800" dirty="0" smtClean="0">
                <a:solidFill>
                  <a:srgbClr val="002060"/>
                </a:solidFill>
              </a:rPr>
              <a:t> готовые детали аппликации (4 квадрата), несколько листов белой бумаги или картона, широкий фломастер, трафарет.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Аппликация «Квадраты»</a:t>
            </a:r>
            <a:endParaRPr lang="ru-RU" sz="32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714356"/>
            <a:ext cx="6357982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Последовательность выполнения аппликации: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Берем лист бумаги и с помощью трафарета фломастером обведем контур квадратов.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Наклеим готовые детали из бумаги на соответствующее место.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8807284">
            <a:off x="6006676" y="4084641"/>
            <a:ext cx="742253" cy="729187"/>
          </a:xfrm>
          <a:prstGeom prst="rect">
            <a:avLst/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4143380"/>
            <a:ext cx="873116" cy="857256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29322" y="5286388"/>
            <a:ext cx="873116" cy="857256"/>
          </a:xfrm>
          <a:prstGeom prst="rect">
            <a:avLst/>
          </a:prstGeom>
          <a:solidFill>
            <a:srgbClr val="FFFFFF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86314" y="5572140"/>
            <a:ext cx="428628" cy="428628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1620297901_63-phonoteka_org-p-nabor-fonov-dlya-prezentatsii-63.png"/>
          <p:cNvPicPr>
            <a:picLocks noChangeAspect="1" noChangeArrowheads="1"/>
          </p:cNvPicPr>
          <p:nvPr/>
        </p:nvPicPr>
        <p:blipFill>
          <a:blip r:embed="rId2"/>
          <a:srcRect l="80408" t="-1136"/>
          <a:stretch>
            <a:fillRect/>
          </a:stretch>
        </p:blipFill>
        <p:spPr bwMode="auto">
          <a:xfrm>
            <a:off x="7215206" y="214290"/>
            <a:ext cx="1714512" cy="6357982"/>
          </a:xfrm>
          <a:prstGeom prst="rect">
            <a:avLst/>
          </a:prstGeom>
          <a:noFill/>
        </p:spPr>
      </p:pic>
      <p:pic>
        <p:nvPicPr>
          <p:cNvPr id="3" name="Picture 2" descr="C:\Users\1\Documents\синяя птица\блоки Дьенеша\kartochki-simvoly-po-blokam-denesha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97055" y="3117731"/>
            <a:ext cx="2876556" cy="4070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643050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Подготовьте несколько рабочих </a:t>
            </a:r>
            <a:r>
              <a:rPr lang="ru-RU" sz="2800" dirty="0" smtClean="0">
                <a:solidFill>
                  <a:srgbClr val="002060"/>
                </a:solidFill>
              </a:rPr>
              <a:t>листов с контурным изображением квадратов разной величины и разных по цвету. 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42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«Дорога в школу»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281</Words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Упражнение  «Класть кубики на отмеченное место»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2023-09-25T19:14:39Z</dcterms:created>
  <dcterms:modified xsi:type="dcterms:W3CDTF">2023-09-25T21:27:48Z</dcterms:modified>
</cp:coreProperties>
</file>